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319" r:id="rId4"/>
    <p:sldId id="323" r:id="rId5"/>
    <p:sldId id="321" r:id="rId6"/>
    <p:sldId id="322" r:id="rId7"/>
    <p:sldId id="320" r:id="rId8"/>
    <p:sldId id="324" r:id="rId9"/>
    <p:sldId id="326" r:id="rId10"/>
    <p:sldId id="328" r:id="rId11"/>
    <p:sldId id="327" r:id="rId12"/>
    <p:sldId id="325" r:id="rId13"/>
    <p:sldId id="27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1210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CB9733-3FD1-4400-BFE8-886E4B460C21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BD777-C01A-406F-994E-EEB4809CF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406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2CFC3-2F34-42AD-ADAE-4F396946E9E1}" type="datetime1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C2A4-3E25-49E1-82BD-DF69604D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599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9F564-DE9F-4AF3-A61E-89618498F8E4}" type="datetime1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C2A4-3E25-49E1-82BD-DF69604D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25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C17BB-CDD5-4F75-B402-A21B6BCB839A}" type="datetime1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C2A4-3E25-49E1-82BD-DF69604D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057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65922"/>
          </a:xfrm>
        </p:spPr>
        <p:txBody>
          <a:bodyPr>
            <a:normAutofit/>
          </a:bodyPr>
          <a:lstStyle>
            <a:lvl1pPr algn="ctr">
              <a:defRPr sz="3600">
                <a:latin typeface="Arial Rounded MT Bold" panose="020F07040305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5491F-DE44-4E06-925C-11481B39688C}" type="datetime1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33200" y="1"/>
            <a:ext cx="491068" cy="473190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none"/>
        </p:style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2333C2A4-3E25-49E1-82BD-DF69604D33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75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3A224-03CE-494F-80E7-168AAB9E14B8}" type="datetime1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C2A4-3E25-49E1-82BD-DF69604D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724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109FC-2F76-4B3D-9EA2-2AFB5D72A60E}" type="datetime1">
              <a:rPr lang="en-US" smtClean="0"/>
              <a:t>7/6/2022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C2A4-3E25-49E1-82BD-DF69604D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6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1CF0C-99D0-475F-B4F7-7A3D545C6382}" type="datetime1">
              <a:rPr lang="en-US" smtClean="0"/>
              <a:t>7/6/2022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C2A4-3E25-49E1-82BD-DF69604D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013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A37B7-4964-40E1-9B25-759DAB89FA8C}" type="datetime1">
              <a:rPr lang="en-US" smtClean="0"/>
              <a:t>7/6/2022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C2A4-3E25-49E1-82BD-DF69604D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707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9827A-1EDC-4D2B-B1F6-1632E1FF319D}" type="datetime1">
              <a:rPr lang="en-US" smtClean="0"/>
              <a:t>7/6/2022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C2A4-3E25-49E1-82BD-DF69604D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196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617F5-BAF4-404B-B642-F816BB6F0D84}" type="datetime1">
              <a:rPr lang="en-US" smtClean="0"/>
              <a:t>7/6/2022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C2A4-3E25-49E1-82BD-DF69604D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692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9BE6A-8545-42B4-B4B9-7FD5B97A5AC6}" type="datetime1">
              <a:rPr lang="en-US" smtClean="0"/>
              <a:t>7/6/2022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C2A4-3E25-49E1-82BD-DF69604D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00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57985-CABF-4D03-AED6-0D626D9025ED}" type="datetime1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3C2A4-3E25-49E1-82BD-DF69604D3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227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89452" y="2206487"/>
            <a:ext cx="12413974" cy="2623930"/>
          </a:xfrm>
          <a:prstGeom prst="rect">
            <a:avLst/>
          </a:prstGeom>
          <a:gradFill flip="none" rotWithShape="1">
            <a:gsLst>
              <a:gs pos="44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 Rounded MT Bold" panose="020F07040305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687" y="2275301"/>
            <a:ext cx="11559210" cy="2555115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latin typeface="Sitka Subheading" panose="02000505000000020004" pitchFamily="2" charset="0"/>
              </a:rPr>
              <a:t>AI Workshop</a:t>
            </a:r>
            <a:endParaRPr lang="en-US" sz="5400" dirty="0">
              <a:latin typeface="Sitka Subheading" panose="02000505000000020004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2510" y="5169819"/>
            <a:ext cx="9144000" cy="864705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By Muhamad </a:t>
            </a:r>
            <a:r>
              <a:rPr lang="en-US" sz="3200" dirty="0" err="1" smtClean="0">
                <a:solidFill>
                  <a:schemeClr val="bg1"/>
                </a:solidFill>
              </a:rPr>
              <a:t>Nur</a:t>
            </a:r>
            <a:r>
              <a:rPr lang="en-US" sz="3200" dirty="0" smtClean="0">
                <a:solidFill>
                  <a:schemeClr val="bg1"/>
                </a:solidFill>
              </a:rPr>
              <a:t> Rohman</a:t>
            </a:r>
          </a:p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Day 3</a:t>
            </a:r>
          </a:p>
          <a:p>
            <a:pPr algn="l"/>
            <a:r>
              <a:rPr lang="en-US" sz="3200" dirty="0" smtClean="0">
                <a:solidFill>
                  <a:schemeClr val="bg1"/>
                </a:solidFill>
              </a:rPr>
              <a:t>July 7, 2022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54" y="93132"/>
            <a:ext cx="5393159" cy="110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74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C2A4-3E25-49E1-82BD-DF69604D336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305954" y="2069894"/>
            <a:ext cx="2810055" cy="1938992"/>
          </a:xfrm>
          <a:prstGeom prst="rect">
            <a:avLst/>
          </a:prstGeom>
          <a:ln w="28575"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r>
              <a:rPr lang="en-US" sz="2400" dirty="0"/>
              <a:t>The fitness value of each particle </a:t>
            </a:r>
            <a:r>
              <a:rPr lang="en-US" sz="2400" dirty="0" smtClean="0"/>
              <a:t>in </a:t>
            </a:r>
            <a:r>
              <a:rPr lang="en-US" sz="2400" b="1" dirty="0" smtClean="0"/>
              <a:t>updated population </a:t>
            </a:r>
            <a:r>
              <a:rPr lang="en-US" sz="2400" dirty="0" smtClean="0"/>
              <a:t>in </a:t>
            </a:r>
            <a:r>
              <a:rPr lang="en-US" sz="2400" dirty="0"/>
              <a:t>the current </a:t>
            </a:r>
            <a:r>
              <a:rPr lang="en-US" sz="2400" dirty="0" smtClean="0"/>
              <a:t>iteration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5410910" y="2069894"/>
            <a:ext cx="2760818" cy="1569660"/>
          </a:xfrm>
          <a:prstGeom prst="rect">
            <a:avLst/>
          </a:prstGeom>
          <a:ln w="2857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2400" dirty="0"/>
              <a:t>The fitness value of each particle in </a:t>
            </a:r>
            <a:r>
              <a:rPr lang="en-US" sz="2400" b="1" dirty="0" err="1" smtClean="0"/>
              <a:t>Pbest</a:t>
            </a:r>
            <a:r>
              <a:rPr lang="en-US" sz="2400" dirty="0" smtClean="0"/>
              <a:t> of the </a:t>
            </a:r>
            <a:r>
              <a:rPr lang="en-US" sz="2400" dirty="0" smtClean="0"/>
              <a:t>previous iteration</a:t>
            </a:r>
            <a:endParaRPr lang="en-US" sz="24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139926"/>
              </p:ext>
            </p:extLst>
          </p:nvPr>
        </p:nvGraphicFramePr>
        <p:xfrm>
          <a:off x="2317528" y="4088127"/>
          <a:ext cx="2810055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0055">
                  <a:extLst>
                    <a:ext uri="{9D8B030D-6E8A-4147-A177-3AD203B41FA5}">
                      <a16:colId xmlns:a16="http://schemas.microsoft.com/office/drawing/2014/main" val="29059164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fc-1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882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fc-2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10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fc-3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7178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918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0417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fc-N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90973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967584"/>
              </p:ext>
            </p:extLst>
          </p:nvPr>
        </p:nvGraphicFramePr>
        <p:xfrm>
          <a:off x="5422483" y="4088127"/>
          <a:ext cx="2749244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9244">
                  <a:extLst>
                    <a:ext uri="{9D8B030D-6E8A-4147-A177-3AD203B41FA5}">
                      <a16:colId xmlns:a16="http://schemas.microsoft.com/office/drawing/2014/main" val="29059164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fp-1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882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fp-2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10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fp-3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7178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918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0417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err="1" smtClean="0">
                          <a:solidFill>
                            <a:schemeClr val="tx1"/>
                          </a:solidFill>
                        </a:rPr>
                        <a:t>fp</a:t>
                      </a:r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-N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9097300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8777766" y="4088127"/>
            <a:ext cx="2276057" cy="276987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The smallest of (fc-</a:t>
            </a:r>
            <a:r>
              <a:rPr lang="en-US" sz="2400" dirty="0" err="1" smtClean="0">
                <a:solidFill>
                  <a:schemeClr val="tx1"/>
                </a:solidFill>
              </a:rPr>
              <a:t>i</a:t>
            </a:r>
            <a:r>
              <a:rPr lang="en-US" sz="2400" dirty="0" smtClean="0">
                <a:solidFill>
                  <a:schemeClr val="tx1"/>
                </a:solidFill>
              </a:rPr>
              <a:t>, </a:t>
            </a:r>
            <a:r>
              <a:rPr lang="en-US" sz="2400" dirty="0" err="1" smtClean="0">
                <a:solidFill>
                  <a:schemeClr val="tx1"/>
                </a:solidFill>
              </a:rPr>
              <a:t>fp-i</a:t>
            </a:r>
            <a:r>
              <a:rPr lang="en-US" sz="2400" dirty="0" smtClean="0">
                <a:solidFill>
                  <a:schemeClr val="tx1"/>
                </a:solidFill>
              </a:rPr>
              <a:t>)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8365389" y="4922324"/>
            <a:ext cx="279777" cy="1000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Rectangle 10"/>
          <p:cNvSpPr/>
          <p:nvPr/>
        </p:nvSpPr>
        <p:spPr>
          <a:xfrm>
            <a:off x="2048718" y="1290062"/>
            <a:ext cx="277428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Memory saving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05650" y="1364382"/>
            <a:ext cx="243068" cy="4041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1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Fitness history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C2A4-3E25-49E1-82BD-DF69604D336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313" y="1234226"/>
            <a:ext cx="8318153" cy="49946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633749" y="5046563"/>
            <a:ext cx="544975" cy="411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011644" y="6152555"/>
            <a:ext cx="662155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Stopping criteria: reach max. iteration or convergent</a:t>
            </a:r>
            <a:endParaRPr lang="en-US" sz="2400" b="0" cap="none" spc="0" dirty="0">
              <a:ln w="0"/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/>
          <p:cNvCxnSpPr>
            <a:stCxn id="5" idx="2"/>
          </p:cNvCxnSpPr>
          <p:nvPr/>
        </p:nvCxnSpPr>
        <p:spPr>
          <a:xfrm>
            <a:off x="8906237" y="5458303"/>
            <a:ext cx="515555" cy="770612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90016"/>
            <a:ext cx="5093319" cy="46866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C2A4-3E25-49E1-82BD-DF69604D336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885817" y="2649315"/>
            <a:ext cx="220284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Minimize: </a:t>
            </a:r>
            <a:r>
              <a:rPr lang="en-US" sz="3200" b="0" i="1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sz="3200" b="0" i="1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142635" y="3506755"/>
            <a:ext cx="198163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-5 ≤ </a:t>
            </a:r>
            <a:r>
              <a:rPr lang="en-US" sz="3200" i="1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3200" baseline="-250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32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 ≤ 5</a:t>
            </a:r>
            <a:endParaRPr lang="en-US" sz="3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177101" y="4225561"/>
            <a:ext cx="191270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-5 ≤ </a:t>
            </a:r>
            <a:r>
              <a:rPr lang="en-US" sz="3200" i="1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3200" baseline="-250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2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 ≤ 5</a:t>
            </a:r>
            <a:endParaRPr lang="en-US" sz="3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942724" y="3506756"/>
            <a:ext cx="195117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Subject to:</a:t>
            </a:r>
            <a:endParaRPr lang="en-US" sz="3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732037" y="-80083"/>
            <a:ext cx="272792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Exercise 14</a:t>
            </a:r>
            <a:endParaRPr lang="en-US" sz="4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933096" y="1658189"/>
                <a:ext cx="6700104" cy="5044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=4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−2.1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box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−4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+4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096" y="1658189"/>
                <a:ext cx="6700104" cy="5044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5651238" y="2533831"/>
            <a:ext cx="235763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Objective</a:t>
            </a:r>
            <a:endParaRPr lang="en-US" sz="4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104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28050" y="6433079"/>
            <a:ext cx="573617" cy="365125"/>
          </a:xfrm>
        </p:spPr>
        <p:txBody>
          <a:bodyPr/>
          <a:lstStyle/>
          <a:p>
            <a:fld id="{227FCB32-31B7-4E02-9D16-CCE4BACC6FB7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Content Placeholder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4667" y="121920"/>
            <a:ext cx="11991376" cy="6614160"/>
          </a:xfrm>
          <a:prstGeom prst="rect">
            <a:avLst/>
          </a:prstGeom>
          <a:solidFill>
            <a:schemeClr val="bg2">
              <a:lumMod val="9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976923" y="2505670"/>
            <a:ext cx="82381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 for your attention</a:t>
            </a:r>
            <a:endParaRPr lang="en-US" sz="5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5462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C2A4-3E25-49E1-82BD-DF69604D336B}" type="slidenum">
              <a:rPr lang="en-US" smtClean="0"/>
              <a:pPr/>
              <a:t>2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077044"/>
              </p:ext>
            </p:extLst>
          </p:nvPr>
        </p:nvGraphicFramePr>
        <p:xfrm>
          <a:off x="1863894" y="919692"/>
          <a:ext cx="8956506" cy="5838640"/>
        </p:xfrm>
        <a:graphic>
          <a:graphicData uri="http://schemas.openxmlformats.org/drawingml/2006/table">
            <a:tbl>
              <a:tblPr firstRow="1" firstCol="1" bandRow="1"/>
              <a:tblGrid>
                <a:gridCol w="3042610">
                  <a:extLst>
                    <a:ext uri="{9D8B030D-6E8A-4147-A177-3AD203B41FA5}">
                      <a16:colId xmlns:a16="http://schemas.microsoft.com/office/drawing/2014/main" val="2068455301"/>
                    </a:ext>
                  </a:extLst>
                </a:gridCol>
                <a:gridCol w="272590">
                  <a:extLst>
                    <a:ext uri="{9D8B030D-6E8A-4147-A177-3AD203B41FA5}">
                      <a16:colId xmlns:a16="http://schemas.microsoft.com/office/drawing/2014/main" val="36405994"/>
                    </a:ext>
                  </a:extLst>
                </a:gridCol>
                <a:gridCol w="4752306">
                  <a:extLst>
                    <a:ext uri="{9D8B030D-6E8A-4147-A177-3AD203B41FA5}">
                      <a16:colId xmlns:a16="http://schemas.microsoft.com/office/drawing/2014/main" val="875302184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640806546"/>
                    </a:ext>
                  </a:extLst>
                </a:gridCol>
              </a:tblGrid>
              <a:tr h="197788">
                <a:tc rowSpan="2"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1.  Dataset </a:t>
                      </a:r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pre-processing</a:t>
                      </a:r>
                    </a:p>
                  </a:txBody>
                  <a:tcPr marL="64496" marR="644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:</a:t>
                      </a:r>
                    </a:p>
                  </a:txBody>
                  <a:tcPr marL="64496" marR="6449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"/>
                      </a:pPr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Normalization (input and output)</a:t>
                      </a:r>
                    </a:p>
                  </a:txBody>
                  <a:tcPr marL="64496" marR="6449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Day 1</a:t>
                      </a:r>
                    </a:p>
                  </a:txBody>
                  <a:tcPr marL="64496" marR="64496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814434"/>
                  </a:ext>
                </a:extLst>
              </a:tr>
              <a:tr h="1977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4496" marR="6449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"/>
                      </a:pPr>
                      <a:r>
                        <a:rPr lang="en-US" sz="18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Randomization (shuffle)</a:t>
                      </a:r>
                    </a:p>
                  </a:txBody>
                  <a:tcPr marL="64496" marR="6449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4496" marR="64496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2268495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4496" marR="644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4496" marR="6449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"/>
                      </a:pPr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Dataset division (training, validation, and testing)</a:t>
                      </a:r>
                    </a:p>
                  </a:txBody>
                  <a:tcPr marL="64496" marR="6449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4496" marR="64496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853172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4496" marR="644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4496" marR="6449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"/>
                      </a:pPr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Dataset division using cross validation</a:t>
                      </a:r>
                    </a:p>
                  </a:txBody>
                  <a:tcPr marL="64496" marR="6449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4496" marR="64496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4062618"/>
                  </a:ext>
                </a:extLst>
              </a:tr>
              <a:tr h="593364">
                <a:tc>
                  <a:txBody>
                    <a:bodyPr/>
                    <a:lstStyle/>
                    <a:p>
                      <a:pPr marL="287338" lvl="0" indent="-287338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2.  Variable </a:t>
                      </a:r>
                      <a:r>
                        <a:rPr lang="en-US" sz="18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importance</a:t>
                      </a:r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 analysis</a:t>
                      </a:r>
                    </a:p>
                  </a:txBody>
                  <a:tcPr marL="64496" marR="644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:</a:t>
                      </a:r>
                    </a:p>
                  </a:txBody>
                  <a:tcPr marL="64496" marR="6449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"/>
                      </a:pPr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Random forest</a:t>
                      </a:r>
                    </a:p>
                  </a:txBody>
                  <a:tcPr marL="64496" marR="6449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Day 1</a:t>
                      </a:r>
                    </a:p>
                  </a:txBody>
                  <a:tcPr marL="64496" marR="64496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7008004"/>
                  </a:ext>
                </a:extLst>
              </a:tr>
              <a:tr h="197788">
                <a:tc rowSpan="3"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8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3.  AI-based </a:t>
                      </a:r>
                      <a:r>
                        <a:rPr lang="en-US" sz="18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modeling</a:t>
                      </a:r>
                    </a:p>
                  </a:txBody>
                  <a:tcPr marL="64496" marR="644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:</a:t>
                      </a:r>
                    </a:p>
                  </a:txBody>
                  <a:tcPr marL="64496" marR="6449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"/>
                      </a:pPr>
                      <a:r>
                        <a:rPr lang="en-US" sz="18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Support vector machine (SVM/SVR)</a:t>
                      </a:r>
                    </a:p>
                  </a:txBody>
                  <a:tcPr marL="64496" marR="6449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Day 2</a:t>
                      </a:r>
                    </a:p>
                  </a:txBody>
                  <a:tcPr marL="64496" marR="64496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8206527"/>
                  </a:ext>
                </a:extLst>
              </a:tr>
              <a:tr h="1977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4496" marR="6449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"/>
                      </a:pPr>
                      <a:r>
                        <a:rPr lang="en-US" sz="180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Random forest for classification/regression</a:t>
                      </a:r>
                    </a:p>
                  </a:txBody>
                  <a:tcPr marL="64496" marR="6449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908725"/>
                  </a:ext>
                </a:extLst>
              </a:tr>
              <a:tr h="1977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4496" marR="6449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"/>
                      </a:pPr>
                      <a:r>
                        <a:rPr lang="en-US" sz="18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ANN/DNN</a:t>
                      </a:r>
                    </a:p>
                  </a:txBody>
                  <a:tcPr marL="64496" marR="6449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4496" marR="64496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4987673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4.  Metaheuristic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optimization</a:t>
                      </a:r>
                    </a:p>
                  </a:txBody>
                  <a:tcPr marL="64496" marR="644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:</a:t>
                      </a:r>
                    </a:p>
                  </a:txBody>
                  <a:tcPr marL="64496" marR="6449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"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Particle swarm optimization (PSO)</a:t>
                      </a:r>
                    </a:p>
                  </a:txBody>
                  <a:tcPr marL="64496" marR="6449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Day 3</a:t>
                      </a:r>
                    </a:p>
                  </a:txBody>
                  <a:tcPr marL="64496" marR="64496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7990052"/>
                  </a:ext>
                </a:extLst>
              </a:tr>
              <a:tr h="791152">
                <a:tc>
                  <a:txBody>
                    <a:bodyPr/>
                    <a:lstStyle/>
                    <a:p>
                      <a:pPr marL="228600" lvl="0" indent="-2286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5.  Hybrid </a:t>
                      </a:r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AI-based model – metaheuristic </a:t>
                      </a:r>
                      <a:r>
                        <a:rPr lang="en-US" sz="1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optimization</a:t>
                      </a:r>
                    </a:p>
                    <a:p>
                      <a:pPr marL="228600" lvl="0" indent="-2286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800" dirty="0" err="1" smtClean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Hyperparameter</a:t>
                      </a:r>
                      <a:r>
                        <a:rPr lang="en-US" sz="1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 tuning)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+mn-lt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4496" marR="644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:</a:t>
                      </a:r>
                    </a:p>
                  </a:txBody>
                  <a:tcPr marL="64496" marR="6449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"/>
                      </a:pPr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SVR-PSO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"/>
                      </a:pPr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ANN-PSO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"/>
                      </a:pPr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DNN-PSO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"/>
                      </a:pPr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ANN/DNN fine-tuning</a:t>
                      </a:r>
                    </a:p>
                  </a:txBody>
                  <a:tcPr marL="64496" marR="6449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Day 4</a:t>
                      </a:r>
                    </a:p>
                  </a:txBody>
                  <a:tcPr marL="64496" marR="64496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2366489"/>
                  </a:ext>
                </a:extLst>
              </a:tr>
              <a:tr h="593364">
                <a:tc>
                  <a:txBody>
                    <a:bodyPr/>
                    <a:lstStyle/>
                    <a:p>
                      <a:pPr marL="228600" lvl="0" indent="-2286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800" kern="12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6.  Optimization </a:t>
                      </a:r>
                      <a:r>
                        <a:rPr lang="en-US" sz="18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using machine learning model</a:t>
                      </a:r>
                    </a:p>
                  </a:txBody>
                  <a:tcPr marL="64496" marR="644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:</a:t>
                      </a:r>
                    </a:p>
                  </a:txBody>
                  <a:tcPr marL="64496" marR="6449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"/>
                      </a:pPr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PSO-SVR</a:t>
                      </a:r>
                    </a:p>
                  </a:txBody>
                  <a:tcPr marL="64496" marR="6449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Day 5</a:t>
                      </a:r>
                    </a:p>
                  </a:txBody>
                  <a:tcPr marL="64496" marR="64496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446257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7.  Object </a:t>
                      </a:r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measurement</a:t>
                      </a:r>
                    </a:p>
                  </a:txBody>
                  <a:tcPr marL="64496" marR="6449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:</a:t>
                      </a:r>
                    </a:p>
                  </a:txBody>
                  <a:tcPr marL="64496" marR="6449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"/>
                      </a:pPr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Computer vision / </a:t>
                      </a:r>
                      <a:r>
                        <a:rPr lang="en-US" sz="18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OpenCV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+mn-lt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4496" marR="6449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Day 6</a:t>
                      </a:r>
                    </a:p>
                  </a:txBody>
                  <a:tcPr marL="64496" marR="64496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5126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155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First run of Particle Swarm Optimization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6087" y="1592994"/>
            <a:ext cx="6473826" cy="323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Swarm Optimization (PSO)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C2A4-3E25-49E1-82BD-DF69604D336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638800" y="1227136"/>
            <a:ext cx="6096000" cy="470898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PSO is </a:t>
            </a:r>
            <a:r>
              <a:rPr lang="en-US" sz="2000" dirty="0"/>
              <a:t>a computational method that optimizes a problem by iteratively trying to improve a candidate solution with regard to a given measure of </a:t>
            </a:r>
            <a:r>
              <a:rPr lang="en-US" sz="2000" dirty="0" smtClean="0"/>
              <a:t>quality.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It </a:t>
            </a:r>
            <a:r>
              <a:rPr lang="en-US" sz="2000" dirty="0"/>
              <a:t>solves a problem by having a population of candidate solutions, here dubbed particles, and moving these particles around in the search-space according to simple mathematical formula over the particle's position and velocity. 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Each </a:t>
            </a:r>
            <a:r>
              <a:rPr lang="en-US" sz="2000" dirty="0"/>
              <a:t>particle's movement is influenced by its local best known </a:t>
            </a:r>
            <a:r>
              <a:rPr lang="en-US" sz="2000" dirty="0" smtClean="0"/>
              <a:t>position </a:t>
            </a:r>
            <a:r>
              <a:rPr lang="en-US" sz="2000" b="1" dirty="0" smtClean="0"/>
              <a:t>(</a:t>
            </a:r>
            <a:r>
              <a:rPr lang="en-US" sz="2000" b="1" dirty="0" err="1" smtClean="0"/>
              <a:t>Pbest</a:t>
            </a:r>
            <a:r>
              <a:rPr lang="en-US" sz="2000" b="1" dirty="0" smtClean="0"/>
              <a:t>)</a:t>
            </a:r>
            <a:r>
              <a:rPr lang="en-US" sz="2000" dirty="0" smtClean="0"/>
              <a:t>, </a:t>
            </a:r>
            <a:r>
              <a:rPr lang="en-US" sz="2000" dirty="0"/>
              <a:t>but is also guided toward the best known positions in the </a:t>
            </a:r>
            <a:r>
              <a:rPr lang="en-US" sz="2000" dirty="0" smtClean="0"/>
              <a:t>search-space </a:t>
            </a:r>
            <a:r>
              <a:rPr lang="en-US" sz="2000" b="1" dirty="0" smtClean="0"/>
              <a:t>(</a:t>
            </a:r>
            <a:r>
              <a:rPr lang="en-US" sz="2000" b="1" dirty="0" err="1" smtClean="0"/>
              <a:t>Gbest</a:t>
            </a:r>
            <a:r>
              <a:rPr lang="en-US" sz="2000" b="1" dirty="0"/>
              <a:t>)</a:t>
            </a:r>
            <a:r>
              <a:rPr lang="en-US" sz="2000" dirty="0" smtClean="0"/>
              <a:t>, </a:t>
            </a:r>
            <a:r>
              <a:rPr lang="en-US" sz="2000" dirty="0"/>
              <a:t>which are updated as better positions are found by other particles. 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This </a:t>
            </a:r>
            <a:r>
              <a:rPr lang="en-US" sz="2000" dirty="0"/>
              <a:t>is expected to move the swarm toward the best solutions.</a:t>
            </a:r>
          </a:p>
        </p:txBody>
      </p:sp>
    </p:spTree>
    <p:extLst>
      <p:ext uri="{BB962C8B-B14F-4D97-AF65-F5344CB8AC3E}">
        <p14:creationId xmlns:p14="http://schemas.microsoft.com/office/powerpoint/2010/main" val="353298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C2A4-3E25-49E1-82BD-DF69604D336B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263328" y="308355"/>
            <a:ext cx="5373500" cy="6306667"/>
            <a:chOff x="3263328" y="308355"/>
            <a:chExt cx="5373500" cy="6306667"/>
          </a:xfrm>
        </p:grpSpPr>
        <p:sp>
          <p:nvSpPr>
            <p:cNvPr id="7" name="Flowchart: Terminator 6"/>
            <p:cNvSpPr/>
            <p:nvPr/>
          </p:nvSpPr>
          <p:spPr>
            <a:xfrm>
              <a:off x="4505889" y="308355"/>
              <a:ext cx="3514031" cy="502755"/>
            </a:xfrm>
            <a:prstGeom prst="flowChartTerminator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Population initialization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904661" y="1090118"/>
              <a:ext cx="2716824" cy="46599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Evaluate the fitness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552969" y="1852772"/>
              <a:ext cx="3420208" cy="46599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Save the </a:t>
              </a:r>
              <a:r>
                <a:rPr lang="en-US" sz="2400" b="1" dirty="0" err="1" smtClean="0">
                  <a:solidFill>
                    <a:schemeClr val="tx1"/>
                  </a:solidFill>
                </a:rPr>
                <a:t>Pbest</a:t>
              </a:r>
              <a:r>
                <a:rPr lang="en-US" sz="2400" dirty="0" smtClean="0">
                  <a:solidFill>
                    <a:schemeClr val="tx1"/>
                  </a:solidFill>
                </a:rPr>
                <a:t> and </a:t>
              </a:r>
              <a:r>
                <a:rPr lang="en-US" sz="2400" b="1" dirty="0" err="1" smtClean="0">
                  <a:solidFill>
                    <a:schemeClr val="tx1"/>
                  </a:solidFill>
                </a:rPr>
                <a:t>Gbest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49634" y="2640819"/>
              <a:ext cx="4026877" cy="46599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Update the rate and position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" name="Diamond 8"/>
            <p:cNvSpPr/>
            <p:nvPr/>
          </p:nvSpPr>
          <p:spPr>
            <a:xfrm>
              <a:off x="3888982" y="4340341"/>
              <a:ext cx="4747846" cy="1292470"/>
            </a:xfrm>
            <a:prstGeom prst="diamond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Stopping criteria satisfied?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" name="Flowchart: Terminator 12"/>
            <p:cNvSpPr/>
            <p:nvPr/>
          </p:nvSpPr>
          <p:spPr>
            <a:xfrm>
              <a:off x="4930014" y="6112267"/>
              <a:ext cx="2675222" cy="502755"/>
            </a:xfrm>
            <a:prstGeom prst="flowChartTerminator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Optimal solution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7" idx="2"/>
              <a:endCxn id="8" idx="0"/>
            </p:cNvCxnSpPr>
            <p:nvPr/>
          </p:nvCxnSpPr>
          <p:spPr>
            <a:xfrm>
              <a:off x="6262905" y="811110"/>
              <a:ext cx="168" cy="27900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8" idx="2"/>
              <a:endCxn id="10" idx="0"/>
            </p:cNvCxnSpPr>
            <p:nvPr/>
          </p:nvCxnSpPr>
          <p:spPr>
            <a:xfrm>
              <a:off x="6263073" y="1556110"/>
              <a:ext cx="0" cy="29666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0" idx="2"/>
              <a:endCxn id="11" idx="0"/>
            </p:cNvCxnSpPr>
            <p:nvPr/>
          </p:nvCxnSpPr>
          <p:spPr>
            <a:xfrm>
              <a:off x="6263073" y="2318764"/>
              <a:ext cx="0" cy="3220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9" idx="2"/>
              <a:endCxn id="13" idx="0"/>
            </p:cNvCxnSpPr>
            <p:nvPr/>
          </p:nvCxnSpPr>
          <p:spPr>
            <a:xfrm>
              <a:off x="6262905" y="5632811"/>
              <a:ext cx="4720" cy="4794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/>
            <p:cNvCxnSpPr>
              <a:stCxn id="9" idx="1"/>
              <a:endCxn id="8" idx="1"/>
            </p:cNvCxnSpPr>
            <p:nvPr/>
          </p:nvCxnSpPr>
          <p:spPr>
            <a:xfrm rot="10800000" flipH="1">
              <a:off x="3888981" y="1323114"/>
              <a:ext cx="1015679" cy="3663462"/>
            </a:xfrm>
            <a:prstGeom prst="bentConnector3">
              <a:avLst>
                <a:gd name="adj1" fmla="val -2250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3263328" y="4463356"/>
              <a:ext cx="417101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770381" y="5553734"/>
              <a:ext cx="35939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793621" y="3495893"/>
              <a:ext cx="2938566" cy="46599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Boundary handling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Arrow Connector 19"/>
            <p:cNvCxnSpPr>
              <a:stCxn id="18" idx="2"/>
              <a:endCxn id="9" idx="0"/>
            </p:cNvCxnSpPr>
            <p:nvPr/>
          </p:nvCxnSpPr>
          <p:spPr>
            <a:xfrm>
              <a:off x="6262904" y="3961885"/>
              <a:ext cx="1" cy="3784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1" idx="2"/>
              <a:endCxn id="18" idx="0"/>
            </p:cNvCxnSpPr>
            <p:nvPr/>
          </p:nvCxnSpPr>
          <p:spPr>
            <a:xfrm flipH="1">
              <a:off x="6262904" y="3106811"/>
              <a:ext cx="169" cy="38908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155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Particle Swarm Optimization Visually Explained (PSO)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9255" y="332960"/>
            <a:ext cx="11966086" cy="598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Vs. Global Optima (Maxima or Minima)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C2A4-3E25-49E1-82BD-DF69604D336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862" y="1489929"/>
            <a:ext cx="6471138" cy="3850696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1227510" y="4669294"/>
            <a:ext cx="648183" cy="307821"/>
          </a:xfrm>
          <a:prstGeom prst="rightArrow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21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1875693" y="3415277"/>
            <a:ext cx="648183" cy="307821"/>
          </a:xfrm>
          <a:prstGeom prst="rightArrow">
            <a:avLst/>
          </a:prstGeom>
          <a:solidFill>
            <a:srgbClr val="FF0000"/>
          </a:solidFill>
          <a:ln>
            <a:noFill/>
          </a:ln>
          <a:scene3d>
            <a:camera prst="orthographicFront">
              <a:rot lat="0" lon="0" rev="17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38200" y="2665551"/>
            <a:ext cx="238860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Local minima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1464" y="5017687"/>
            <a:ext cx="261642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 minima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96000" y="824626"/>
            <a:ext cx="600696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Objective: reach the global minima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3671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6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crossing </a:t>
            </a:r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C2A4-3E25-49E1-82BD-DF69604D336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50420" y="1563884"/>
            <a:ext cx="3613638" cy="33586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53497" y="5333577"/>
            <a:ext cx="40748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lang="en-US" sz="4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9108" y="2889272"/>
            <a:ext cx="41710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08112" y="4867419"/>
            <a:ext cx="39305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75409" y="4888648"/>
            <a:ext cx="39305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65137" y="4872458"/>
            <a:ext cx="39305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79579" y="4897502"/>
            <a:ext cx="39305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524530" y="4897502"/>
            <a:ext cx="39305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73704" y="4897501"/>
            <a:ext cx="39305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45243" y="4888648"/>
            <a:ext cx="39305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6210" y="4575031"/>
            <a:ext cx="39305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86210" y="3990256"/>
            <a:ext cx="39305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15281" y="3427375"/>
            <a:ext cx="39305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15281" y="2864494"/>
            <a:ext cx="39305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89315" y="2336608"/>
            <a:ext cx="39305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02298" y="1830616"/>
            <a:ext cx="39305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79972" y="1301846"/>
            <a:ext cx="39305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Oval 21"/>
          <p:cNvSpPr/>
          <p:nvPr/>
        </p:nvSpPr>
        <p:spPr>
          <a:xfrm>
            <a:off x="5450223" y="3719762"/>
            <a:ext cx="193431" cy="204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646165" y="3597158"/>
            <a:ext cx="116730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X(7,2)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Oval 23"/>
          <p:cNvSpPr/>
          <p:nvPr/>
        </p:nvSpPr>
        <p:spPr>
          <a:xfrm>
            <a:off x="2506310" y="2210926"/>
            <a:ext cx="193431" cy="204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/>
          <p:cNvSpPr/>
          <p:nvPr/>
        </p:nvSpPr>
        <p:spPr>
          <a:xfrm>
            <a:off x="367585" y="2297652"/>
            <a:ext cx="5191065" cy="2599849"/>
          </a:xfrm>
          <a:prstGeom prst="arc">
            <a:avLst>
              <a:gd name="adj1" fmla="val 16200000"/>
              <a:gd name="adj2" fmla="val 1"/>
            </a:avLst>
          </a:prstGeom>
          <a:ln w="76200"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7009050" y="1667491"/>
            <a:ext cx="5090160" cy="5028883"/>
          </a:xfrm>
        </p:spPr>
        <p:txBody>
          <a:bodyPr>
            <a:normAutofit/>
          </a:bodyPr>
          <a:lstStyle/>
          <a:p>
            <a:r>
              <a:rPr lang="en-US" dirty="0" smtClean="0"/>
              <a:t>if Xi &lt; LB:</a:t>
            </a:r>
          </a:p>
          <a:p>
            <a:pPr lvl="1"/>
            <a:r>
              <a:rPr lang="en-US" sz="2800" dirty="0" smtClean="0"/>
              <a:t>Xi = LB + rand(0,1)*(UB-LB)</a:t>
            </a:r>
          </a:p>
          <a:p>
            <a:r>
              <a:rPr lang="en-US" dirty="0" err="1" smtClean="0"/>
              <a:t>elif</a:t>
            </a:r>
            <a:r>
              <a:rPr lang="en-US" dirty="0" smtClean="0"/>
              <a:t> </a:t>
            </a:r>
            <a:r>
              <a:rPr lang="en-US" dirty="0"/>
              <a:t>Xi </a:t>
            </a:r>
            <a:r>
              <a:rPr lang="en-US" dirty="0" smtClean="0"/>
              <a:t>&gt; UB</a:t>
            </a:r>
            <a:r>
              <a:rPr lang="en-US" dirty="0"/>
              <a:t>:</a:t>
            </a:r>
          </a:p>
          <a:p>
            <a:pPr lvl="1"/>
            <a:r>
              <a:rPr lang="en-US" sz="2800" dirty="0"/>
              <a:t>Xi = LB + rand(0,1)*(UB-LB)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LB = lower bound</a:t>
            </a:r>
          </a:p>
          <a:p>
            <a:pPr lvl="1"/>
            <a:r>
              <a:rPr lang="en-US" sz="2800" dirty="0" smtClean="0"/>
              <a:t>UB = upper bound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385516" y="885315"/>
            <a:ext cx="338118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Boundary of solutions</a:t>
            </a:r>
            <a:endParaRPr lang="en-US" sz="28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009050" y="958567"/>
            <a:ext cx="29387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Boundary handling</a:t>
            </a:r>
            <a:endParaRPr lang="en-US" sz="28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3033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C2A4-3E25-49E1-82BD-DF69604D336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901380" y="2802012"/>
            <a:ext cx="220284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Minimize: z</a:t>
            </a:r>
            <a:endParaRPr lang="en-US" sz="3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328918" y="3659452"/>
            <a:ext cx="164019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0 ≤ </a:t>
            </a:r>
            <a:r>
              <a:rPr lang="en-US" sz="3200" i="1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32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 ≤ 6</a:t>
            </a:r>
            <a:endParaRPr lang="en-US" sz="3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317698" y="4378258"/>
            <a:ext cx="166263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0 ≤ y ≤ 6</a:t>
            </a:r>
            <a:endParaRPr lang="en-US" sz="3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958287" y="3659453"/>
            <a:ext cx="195117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Subject to:</a:t>
            </a:r>
            <a:endParaRPr lang="en-US" sz="3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732037" y="-80083"/>
            <a:ext cx="272792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Exercise 13</a:t>
            </a:r>
            <a:endParaRPr lang="en-US" sz="4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Picture 2" descr="https://machinelearningmastery.com/wp-content/uploads/2021/08/pso1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4977" y="1049868"/>
            <a:ext cx="8253992" cy="619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4207933" y="1668379"/>
            <a:ext cx="7772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/>
              <a:t>z = (</a:t>
            </a:r>
            <a:r>
              <a:rPr lang="es-ES" sz="2800" dirty="0" smtClean="0"/>
              <a:t>x-3.14)</a:t>
            </a:r>
            <a:r>
              <a:rPr lang="es-ES" sz="2800" baseline="30000" dirty="0" smtClean="0"/>
              <a:t>2</a:t>
            </a:r>
            <a:r>
              <a:rPr lang="es-ES" sz="2800" dirty="0" smtClean="0"/>
              <a:t> </a:t>
            </a:r>
            <a:r>
              <a:rPr lang="es-ES" sz="2800" dirty="0"/>
              <a:t>+ (</a:t>
            </a:r>
            <a:r>
              <a:rPr lang="es-ES" sz="2800" dirty="0" smtClean="0"/>
              <a:t>y-2.72)</a:t>
            </a:r>
            <a:r>
              <a:rPr lang="es-ES" sz="2800" baseline="30000" dirty="0" smtClean="0"/>
              <a:t>2</a:t>
            </a:r>
            <a:r>
              <a:rPr lang="es-ES" sz="2800" dirty="0" smtClean="0"/>
              <a:t> </a:t>
            </a:r>
            <a:r>
              <a:rPr lang="es-ES" sz="2800" dirty="0"/>
              <a:t>+ </a:t>
            </a:r>
            <a:r>
              <a:rPr lang="es-ES" sz="2800" dirty="0" smtClean="0"/>
              <a:t>sin(3x+1.41</a:t>
            </a:r>
            <a:r>
              <a:rPr lang="es-ES" sz="2800" dirty="0"/>
              <a:t>) + </a:t>
            </a:r>
            <a:r>
              <a:rPr lang="es-ES" sz="2800" dirty="0" smtClean="0"/>
              <a:t>sin(4y-1.73</a:t>
            </a:r>
            <a:r>
              <a:rPr lang="es-ES" sz="2800" dirty="0"/>
              <a:t>) </a:t>
            </a:r>
            <a:endParaRPr lang="en-US" sz="2800" dirty="0"/>
          </a:p>
        </p:txBody>
      </p:sp>
      <p:sp>
        <p:nvSpPr>
          <p:cNvPr id="15" name="Rectangle 14"/>
          <p:cNvSpPr/>
          <p:nvPr/>
        </p:nvSpPr>
        <p:spPr>
          <a:xfrm>
            <a:off x="5543748" y="2709678"/>
            <a:ext cx="235763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Objective</a:t>
            </a:r>
            <a:endParaRPr lang="en-US" sz="4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2331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C2A4-3E25-49E1-82BD-DF69604D336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918200" y="148183"/>
            <a:ext cx="48885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800" dirty="0" err="1" smtClean="0"/>
              <a:t>X</a:t>
            </a:r>
            <a:r>
              <a:rPr lang="en-US" sz="2800" baseline="-25000" dirty="0" err="1" smtClean="0"/>
              <a:t>i,j</a:t>
            </a:r>
            <a:r>
              <a:rPr lang="en-US" sz="2800" dirty="0" smtClean="0"/>
              <a:t> </a:t>
            </a:r>
            <a:r>
              <a:rPr lang="en-US" sz="2800" dirty="0"/>
              <a:t>= </a:t>
            </a:r>
            <a:r>
              <a:rPr lang="en-US" sz="2800" dirty="0" err="1" smtClean="0"/>
              <a:t>LB</a:t>
            </a:r>
            <a:r>
              <a:rPr lang="en-US" sz="2800" baseline="-25000" dirty="0" err="1" smtClean="0"/>
              <a:t>j</a:t>
            </a:r>
            <a:r>
              <a:rPr lang="en-US" sz="2800" dirty="0" smtClean="0"/>
              <a:t> </a:t>
            </a:r>
            <a:r>
              <a:rPr lang="en-US" sz="2800" dirty="0"/>
              <a:t>+ rand(0,1)*(</a:t>
            </a:r>
            <a:r>
              <a:rPr lang="en-US" sz="2800" dirty="0" err="1" smtClean="0"/>
              <a:t>UB</a:t>
            </a:r>
            <a:r>
              <a:rPr lang="en-US" sz="2800" baseline="-25000" dirty="0" err="1" smtClean="0"/>
              <a:t>j</a:t>
            </a:r>
            <a:r>
              <a:rPr lang="en-US" sz="2800" dirty="0" err="1" smtClean="0"/>
              <a:t>-LB</a:t>
            </a:r>
            <a:r>
              <a:rPr lang="en-US" sz="2800" baseline="-25000" dirty="0" err="1" smtClean="0"/>
              <a:t>j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5636358" y="2166083"/>
            <a:ext cx="67403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/>
              <a:t>z = (</a:t>
            </a:r>
            <a:r>
              <a:rPr lang="es-ES" sz="2400" dirty="0" smtClean="0"/>
              <a:t>x-3.14)</a:t>
            </a:r>
            <a:r>
              <a:rPr lang="es-ES" sz="2400" baseline="30000" dirty="0" smtClean="0"/>
              <a:t>2</a:t>
            </a:r>
            <a:r>
              <a:rPr lang="es-ES" sz="2400" dirty="0" smtClean="0"/>
              <a:t> </a:t>
            </a:r>
            <a:r>
              <a:rPr lang="es-ES" sz="2400" dirty="0"/>
              <a:t>+ (</a:t>
            </a:r>
            <a:r>
              <a:rPr lang="es-ES" sz="2400" dirty="0" smtClean="0"/>
              <a:t>y-2.72)</a:t>
            </a:r>
            <a:r>
              <a:rPr lang="es-ES" sz="2400" baseline="30000" dirty="0" smtClean="0"/>
              <a:t>2</a:t>
            </a:r>
            <a:r>
              <a:rPr lang="es-ES" sz="2400" dirty="0" smtClean="0"/>
              <a:t> </a:t>
            </a:r>
            <a:r>
              <a:rPr lang="es-ES" sz="2400" dirty="0"/>
              <a:t>+ </a:t>
            </a:r>
            <a:r>
              <a:rPr lang="es-ES" sz="2400" dirty="0" smtClean="0"/>
              <a:t>sin(3x+1.41</a:t>
            </a:r>
            <a:r>
              <a:rPr lang="es-ES" sz="2400" dirty="0"/>
              <a:t>) + </a:t>
            </a:r>
            <a:r>
              <a:rPr lang="es-ES" sz="2400" dirty="0" smtClean="0"/>
              <a:t>sin(4y-1.73</a:t>
            </a:r>
            <a:r>
              <a:rPr lang="es-ES" sz="2400" dirty="0"/>
              <a:t>) </a:t>
            </a:r>
            <a:endParaRPr lang="en-US" sz="2400" dirty="0"/>
          </a:p>
        </p:txBody>
      </p:sp>
      <p:cxnSp>
        <p:nvCxnSpPr>
          <p:cNvPr id="9" name="Straight Connector 8"/>
          <p:cNvCxnSpPr>
            <a:stCxn id="36" idx="3"/>
          </p:cNvCxnSpPr>
          <p:nvPr/>
        </p:nvCxnSpPr>
        <p:spPr>
          <a:xfrm flipV="1">
            <a:off x="4802446" y="409793"/>
            <a:ext cx="1563511" cy="183193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37" idx="3"/>
            <a:endCxn id="7" idx="1"/>
          </p:cNvCxnSpPr>
          <p:nvPr/>
        </p:nvCxnSpPr>
        <p:spPr>
          <a:xfrm>
            <a:off x="4404011" y="1356367"/>
            <a:ext cx="1232347" cy="1040549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304233" y="3046467"/>
                <a:ext cx="5636223" cy="330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𝑃𝑏𝑒𝑠𝑡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𝑏𝑒𝑠𝑡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233" y="3046467"/>
                <a:ext cx="5636223" cy="330540"/>
              </a:xfrm>
              <a:prstGeom prst="rect">
                <a:avLst/>
              </a:prstGeom>
              <a:blipFill>
                <a:blip r:embed="rId2"/>
                <a:stretch>
                  <a:fillRect l="-432" t="-1852" b="-24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>
            <a:stCxn id="39" idx="3"/>
          </p:cNvCxnSpPr>
          <p:nvPr/>
        </p:nvCxnSpPr>
        <p:spPr>
          <a:xfrm>
            <a:off x="5059037" y="2907068"/>
            <a:ext cx="813919" cy="530396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345881" y="3635678"/>
                <a:ext cx="1912575" cy="330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881" y="3635678"/>
                <a:ext cx="1912575" cy="330540"/>
              </a:xfrm>
              <a:prstGeom prst="rect">
                <a:avLst/>
              </a:prstGeom>
              <a:blipFill>
                <a:blip r:embed="rId4"/>
                <a:stretch>
                  <a:fillRect l="-2548" r="-637" b="-2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Left Brace 15"/>
          <p:cNvSpPr/>
          <p:nvPr/>
        </p:nvSpPr>
        <p:spPr>
          <a:xfrm>
            <a:off x="6075485" y="3121269"/>
            <a:ext cx="274467" cy="747346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5636358" y="5045714"/>
            <a:ext cx="762178" cy="39470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 Brace 17"/>
          <p:cNvSpPr/>
          <p:nvPr/>
        </p:nvSpPr>
        <p:spPr>
          <a:xfrm>
            <a:off x="6597162" y="4672041"/>
            <a:ext cx="274467" cy="747346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902146" y="4568660"/>
            <a:ext cx="4731054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Maximum number of iteration or convergent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627108"/>
              </p:ext>
            </p:extLst>
          </p:nvPr>
        </p:nvGraphicFramePr>
        <p:xfrm>
          <a:off x="6734395" y="735733"/>
          <a:ext cx="4078854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618">
                  <a:extLst>
                    <a:ext uri="{9D8B030D-6E8A-4147-A177-3AD203B41FA5}">
                      <a16:colId xmlns:a16="http://schemas.microsoft.com/office/drawing/2014/main" val="3981833582"/>
                    </a:ext>
                  </a:extLst>
                </a:gridCol>
                <a:gridCol w="1359618">
                  <a:extLst>
                    <a:ext uri="{9D8B030D-6E8A-4147-A177-3AD203B41FA5}">
                      <a16:colId xmlns:a16="http://schemas.microsoft.com/office/drawing/2014/main" val="1269121028"/>
                    </a:ext>
                  </a:extLst>
                </a:gridCol>
                <a:gridCol w="1359618">
                  <a:extLst>
                    <a:ext uri="{9D8B030D-6E8A-4147-A177-3AD203B41FA5}">
                      <a16:colId xmlns:a16="http://schemas.microsoft.com/office/drawing/2014/main" val="20318610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Variable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LB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UB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698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222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021173"/>
                  </a:ext>
                </a:extLst>
              </a:tr>
            </a:tbl>
          </a:graphicData>
        </a:graphic>
      </p:graphicFrame>
      <p:grpSp>
        <p:nvGrpSpPr>
          <p:cNvPr id="35" name="Group 34"/>
          <p:cNvGrpSpPr/>
          <p:nvPr/>
        </p:nvGrpSpPr>
        <p:grpSpPr>
          <a:xfrm>
            <a:off x="45854" y="341608"/>
            <a:ext cx="5373500" cy="6306667"/>
            <a:chOff x="3263328" y="308355"/>
            <a:chExt cx="5373500" cy="6306667"/>
          </a:xfrm>
        </p:grpSpPr>
        <p:sp>
          <p:nvSpPr>
            <p:cNvPr id="36" name="Flowchart: Terminator 35"/>
            <p:cNvSpPr/>
            <p:nvPr/>
          </p:nvSpPr>
          <p:spPr>
            <a:xfrm>
              <a:off x="4505889" y="308355"/>
              <a:ext cx="3514031" cy="502755"/>
            </a:xfrm>
            <a:prstGeom prst="flowChartTerminator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Population initialization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904661" y="1090118"/>
              <a:ext cx="2716824" cy="46599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Evaluate the fitness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552969" y="1852772"/>
              <a:ext cx="3420208" cy="46599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Save the </a:t>
              </a:r>
              <a:r>
                <a:rPr lang="en-US" sz="2400" b="1" dirty="0" err="1" smtClean="0">
                  <a:solidFill>
                    <a:schemeClr val="tx1"/>
                  </a:solidFill>
                </a:rPr>
                <a:t>Pbest</a:t>
              </a:r>
              <a:r>
                <a:rPr lang="en-US" sz="2400" dirty="0" smtClean="0">
                  <a:solidFill>
                    <a:schemeClr val="tx1"/>
                  </a:solidFill>
                </a:rPr>
                <a:t> and </a:t>
              </a:r>
              <a:r>
                <a:rPr lang="en-US" sz="2400" b="1" dirty="0" err="1" smtClean="0">
                  <a:solidFill>
                    <a:schemeClr val="tx1"/>
                  </a:solidFill>
                </a:rPr>
                <a:t>Gbest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249634" y="2640819"/>
              <a:ext cx="4026877" cy="46599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Update the rate and position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0" name="Diamond 39"/>
            <p:cNvSpPr/>
            <p:nvPr/>
          </p:nvSpPr>
          <p:spPr>
            <a:xfrm>
              <a:off x="3888982" y="4340341"/>
              <a:ext cx="4747846" cy="1292470"/>
            </a:xfrm>
            <a:prstGeom prst="diamond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Stopping criteria satisfied?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1" name="Flowchart: Terminator 40"/>
            <p:cNvSpPr/>
            <p:nvPr/>
          </p:nvSpPr>
          <p:spPr>
            <a:xfrm>
              <a:off x="4930014" y="6112267"/>
              <a:ext cx="2675222" cy="502755"/>
            </a:xfrm>
            <a:prstGeom prst="flowChartTerminator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Optimal solution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Straight Arrow Connector 41"/>
            <p:cNvCxnSpPr>
              <a:stCxn id="36" idx="2"/>
              <a:endCxn id="37" idx="0"/>
            </p:cNvCxnSpPr>
            <p:nvPr/>
          </p:nvCxnSpPr>
          <p:spPr>
            <a:xfrm>
              <a:off x="6262905" y="811110"/>
              <a:ext cx="168" cy="27900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7" idx="2"/>
              <a:endCxn id="38" idx="0"/>
            </p:cNvCxnSpPr>
            <p:nvPr/>
          </p:nvCxnSpPr>
          <p:spPr>
            <a:xfrm>
              <a:off x="6263073" y="1556110"/>
              <a:ext cx="0" cy="29666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38" idx="2"/>
              <a:endCxn id="39" idx="0"/>
            </p:cNvCxnSpPr>
            <p:nvPr/>
          </p:nvCxnSpPr>
          <p:spPr>
            <a:xfrm>
              <a:off x="6263073" y="2318764"/>
              <a:ext cx="0" cy="3220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40" idx="2"/>
              <a:endCxn id="41" idx="0"/>
            </p:cNvCxnSpPr>
            <p:nvPr/>
          </p:nvCxnSpPr>
          <p:spPr>
            <a:xfrm>
              <a:off x="6262905" y="5632811"/>
              <a:ext cx="4720" cy="4794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Elbow Connector 45"/>
            <p:cNvCxnSpPr>
              <a:stCxn id="40" idx="1"/>
              <a:endCxn id="37" idx="1"/>
            </p:cNvCxnSpPr>
            <p:nvPr/>
          </p:nvCxnSpPr>
          <p:spPr>
            <a:xfrm rot="10800000" flipH="1">
              <a:off x="3888981" y="1323114"/>
              <a:ext cx="1015679" cy="3663462"/>
            </a:xfrm>
            <a:prstGeom prst="bentConnector3">
              <a:avLst>
                <a:gd name="adj1" fmla="val -2250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263328" y="4463356"/>
              <a:ext cx="417101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770381" y="5553734"/>
              <a:ext cx="35939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793621" y="3495893"/>
              <a:ext cx="2938566" cy="46599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Boundary handling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50" name="Straight Arrow Connector 49"/>
            <p:cNvCxnSpPr>
              <a:stCxn id="49" idx="2"/>
              <a:endCxn id="40" idx="0"/>
            </p:cNvCxnSpPr>
            <p:nvPr/>
          </p:nvCxnSpPr>
          <p:spPr>
            <a:xfrm>
              <a:off x="6262904" y="3961885"/>
              <a:ext cx="1" cy="3784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39" idx="2"/>
              <a:endCxn id="49" idx="0"/>
            </p:cNvCxnSpPr>
            <p:nvPr/>
          </p:nvCxnSpPr>
          <p:spPr>
            <a:xfrm flipH="1">
              <a:off x="6262904" y="3106811"/>
              <a:ext cx="169" cy="38908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390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3C2A4-3E25-49E1-82BD-DF69604D336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6703" y="1073106"/>
            <a:ext cx="277428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Population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98961" y="1073106"/>
            <a:ext cx="490210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Pbest</a:t>
            </a:r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(best population):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0390" y="1192192"/>
            <a:ext cx="243068" cy="4041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101787" y="1192192"/>
            <a:ext cx="243068" cy="4041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498961" y="1689904"/>
            <a:ext cx="49308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</a:t>
            </a:r>
            <a:r>
              <a:rPr lang="en-US" sz="2800" dirty="0" smtClean="0">
                <a:solidFill>
                  <a:srgbClr val="FF0000"/>
                </a:solidFill>
              </a:rPr>
              <a:t>best population </a:t>
            </a:r>
            <a:r>
              <a:rPr lang="en-US" sz="2800" dirty="0" smtClean="0"/>
              <a:t>so far in which each particle results the best fitness</a:t>
            </a:r>
            <a:endParaRPr lang="en-US" sz="2800" dirty="0"/>
          </a:p>
        </p:txBody>
      </p:sp>
      <p:sp>
        <p:nvSpPr>
          <p:cNvPr id="13" name="Rectangle 12"/>
          <p:cNvSpPr/>
          <p:nvPr/>
        </p:nvSpPr>
        <p:spPr>
          <a:xfrm>
            <a:off x="6470248" y="3338545"/>
            <a:ext cx="490210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Gbest</a:t>
            </a:r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(global best)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73074" y="3457631"/>
            <a:ext cx="243068" cy="4041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470248" y="3955343"/>
            <a:ext cx="49308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</a:t>
            </a:r>
            <a:r>
              <a:rPr lang="en-US" sz="2800" dirty="0" smtClean="0">
                <a:solidFill>
                  <a:srgbClr val="FF0000"/>
                </a:solidFill>
              </a:rPr>
              <a:t>best particle</a:t>
            </a:r>
            <a:r>
              <a:rPr lang="en-US" sz="2800" dirty="0" smtClean="0"/>
              <a:t> so far which results the best fitness</a:t>
            </a:r>
            <a:endParaRPr lang="en-US" sz="2800" dirty="0"/>
          </a:p>
        </p:txBody>
      </p:sp>
      <p:sp>
        <p:nvSpPr>
          <p:cNvPr id="16" name="Rectangle 15"/>
          <p:cNvSpPr/>
          <p:nvPr/>
        </p:nvSpPr>
        <p:spPr>
          <a:xfrm>
            <a:off x="1052942" y="5187311"/>
            <a:ext cx="164019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0 ≤ </a:t>
            </a:r>
            <a:r>
              <a:rPr lang="en-US" sz="3200" i="1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32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 ≤ 6</a:t>
            </a:r>
            <a:endParaRPr lang="en-US" sz="3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41722" y="5906117"/>
            <a:ext cx="166263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0 ≤ y ≤ 6</a:t>
            </a:r>
            <a:endParaRPr lang="en-US" sz="3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120548"/>
              </p:ext>
            </p:extLst>
          </p:nvPr>
        </p:nvGraphicFramePr>
        <p:xfrm>
          <a:off x="246701" y="1938122"/>
          <a:ext cx="4163252" cy="27959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08479">
                  <a:extLst>
                    <a:ext uri="{9D8B030D-6E8A-4147-A177-3AD203B41FA5}">
                      <a16:colId xmlns:a16="http://schemas.microsoft.com/office/drawing/2014/main" val="1274244186"/>
                    </a:ext>
                  </a:extLst>
                </a:gridCol>
                <a:gridCol w="752354">
                  <a:extLst>
                    <a:ext uri="{9D8B030D-6E8A-4147-A177-3AD203B41FA5}">
                      <a16:colId xmlns:a16="http://schemas.microsoft.com/office/drawing/2014/main" val="1147952555"/>
                    </a:ext>
                  </a:extLst>
                </a:gridCol>
                <a:gridCol w="961606">
                  <a:extLst>
                    <a:ext uri="{9D8B030D-6E8A-4147-A177-3AD203B41FA5}">
                      <a16:colId xmlns:a16="http://schemas.microsoft.com/office/drawing/2014/main" val="3885327119"/>
                    </a:ext>
                  </a:extLst>
                </a:gridCol>
                <a:gridCol w="1040813">
                  <a:extLst>
                    <a:ext uri="{9D8B030D-6E8A-4147-A177-3AD203B41FA5}">
                      <a16:colId xmlns:a16="http://schemas.microsoft.com/office/drawing/2014/main" val="2175138822"/>
                    </a:ext>
                  </a:extLst>
                </a:gridCol>
              </a:tblGrid>
              <a:tr h="6656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Particle No.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x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Fitness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06670577"/>
                  </a:ext>
                </a:extLst>
              </a:tr>
              <a:tr h="3550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1.84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0.44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0.43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54188235"/>
                  </a:ext>
                </a:extLst>
              </a:tr>
              <a:tr h="3550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1.04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3.16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0.81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53547079"/>
                  </a:ext>
                </a:extLst>
              </a:tr>
              <a:tr h="3550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0.75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5.82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0.14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21899448"/>
                  </a:ext>
                </a:extLst>
              </a:tr>
              <a:tr h="3550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3.45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4.00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0.87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71814565"/>
                  </a:ext>
                </a:extLst>
              </a:tr>
              <a:tr h="3550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…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…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…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…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47450242"/>
                  </a:ext>
                </a:extLst>
              </a:tr>
              <a:tr h="3550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3.39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4.68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0.94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7449320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17630" y="3338545"/>
            <a:ext cx="3483980" cy="342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342042" y="3217259"/>
            <a:ext cx="102143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err="1" smtClean="0">
                <a:ln w="0"/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Gbest</a:t>
            </a:r>
            <a:endParaRPr lang="en-US" sz="2800" b="0" cap="none" spc="0" dirty="0">
              <a:ln w="0"/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56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7615</TotalTime>
  <Words>621</Words>
  <Application>Microsoft Office PowerPoint</Application>
  <PresentationFormat>Widescreen</PresentationFormat>
  <Paragraphs>202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PMingLiU</vt:lpstr>
      <vt:lpstr>Arial</vt:lpstr>
      <vt:lpstr>Arial Rounded MT Bold</vt:lpstr>
      <vt:lpstr>Calibri</vt:lpstr>
      <vt:lpstr>Calibri Light</vt:lpstr>
      <vt:lpstr>Cambria Math</vt:lpstr>
      <vt:lpstr>Sitka Subheading</vt:lpstr>
      <vt:lpstr>Times New Roman</vt:lpstr>
      <vt:lpstr>Wingdings</vt:lpstr>
      <vt:lpstr>Office Theme</vt:lpstr>
      <vt:lpstr>AI Workshop</vt:lpstr>
      <vt:lpstr>Topics</vt:lpstr>
      <vt:lpstr>Particle Swarm Optimization (PSO)</vt:lpstr>
      <vt:lpstr>PowerPoint Presentation</vt:lpstr>
      <vt:lpstr>Local Vs. Global Optima (Maxima or Minima)</vt:lpstr>
      <vt:lpstr>Boundary crossing problem</vt:lpstr>
      <vt:lpstr>PowerPoint Presentation</vt:lpstr>
      <vt:lpstr>PowerPoint Presentation</vt:lpstr>
      <vt:lpstr>PowerPoint Presentation</vt:lpstr>
      <vt:lpstr>PowerPoint Presentation</vt:lpstr>
      <vt:lpstr>Fitness history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197</cp:revision>
  <dcterms:created xsi:type="dcterms:W3CDTF">2022-06-20T09:57:26Z</dcterms:created>
  <dcterms:modified xsi:type="dcterms:W3CDTF">2022-07-07T00:53:25Z</dcterms:modified>
</cp:coreProperties>
</file>